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6"/>
  </p:notesMasterIdLst>
  <p:sldIdLst>
    <p:sldId id="382" r:id="rId2"/>
    <p:sldId id="384" r:id="rId3"/>
    <p:sldId id="359" r:id="rId4"/>
    <p:sldId id="351" r:id="rId5"/>
    <p:sldId id="352" r:id="rId6"/>
    <p:sldId id="353" r:id="rId7"/>
    <p:sldId id="354" r:id="rId8"/>
    <p:sldId id="355" r:id="rId9"/>
    <p:sldId id="358" r:id="rId10"/>
    <p:sldId id="357" r:id="rId11"/>
    <p:sldId id="330" r:id="rId12"/>
    <p:sldId id="393" r:id="rId13"/>
    <p:sldId id="394" r:id="rId14"/>
    <p:sldId id="395" r:id="rId15"/>
    <p:sldId id="396" r:id="rId16"/>
    <p:sldId id="397" r:id="rId17"/>
    <p:sldId id="398" r:id="rId18"/>
    <p:sldId id="391" r:id="rId19"/>
    <p:sldId id="386" r:id="rId20"/>
    <p:sldId id="387" r:id="rId21"/>
    <p:sldId id="385" r:id="rId22"/>
    <p:sldId id="389" r:id="rId23"/>
    <p:sldId id="388" r:id="rId24"/>
    <p:sldId id="40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81244" autoAdjust="0"/>
  </p:normalViewPr>
  <p:slideViewPr>
    <p:cSldViewPr snapToGrid="0" snapToObjects="1">
      <p:cViewPr varScale="1">
        <p:scale>
          <a:sx n="143" d="100"/>
          <a:sy n="143" d="100"/>
        </p:scale>
        <p:origin x="23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7B342-7C80-BE48-888B-B010A6014862}"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4BF0D-3745-B64C-B9B2-345B4B52CFD6}" type="slidenum">
              <a:rPr lang="en-US" smtClean="0"/>
              <a:t>‹#›</a:t>
            </a:fld>
            <a:endParaRPr lang="en-US"/>
          </a:p>
        </p:txBody>
      </p:sp>
    </p:spTree>
    <p:extLst>
      <p:ext uri="{BB962C8B-B14F-4D97-AF65-F5344CB8AC3E}">
        <p14:creationId xmlns:p14="http://schemas.microsoft.com/office/powerpoint/2010/main" val="1735242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DE6DF3-0FF7-7F46-BF4F-5F5495069694}" type="datetimeFigureOut">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1048838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E6DF3-0FF7-7F46-BF4F-5F5495069694}" type="datetimeFigureOut">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1120230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E6DF3-0FF7-7F46-BF4F-5F5495069694}" type="datetimeFigureOut">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1389907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r>
              <a:t>Title Text</a:t>
            </a:r>
          </a:p>
        </p:txBody>
      </p:sp>
      <p:sp>
        <p:nvSpPr>
          <p:cNvPr id="27" name="Shape 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259718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E6DF3-0FF7-7F46-BF4F-5F5495069694}" type="datetimeFigureOut">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222385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DE6DF3-0FF7-7F46-BF4F-5F5495069694}" type="datetimeFigureOut">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2281698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DE6DF3-0FF7-7F46-BF4F-5F5495069694}" type="datetimeFigureOut">
              <a:rPr lang="en-US" smtClean="0"/>
              <a:t>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52330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DE6DF3-0FF7-7F46-BF4F-5F5495069694}" type="datetimeFigureOut">
              <a:rPr lang="en-US" smtClean="0"/>
              <a:t>1/21/21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664434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DE6DF3-0FF7-7F46-BF4F-5F5495069694}" type="datetimeFigureOut">
              <a:rPr lang="en-US" smtClean="0"/>
              <a:t>1/21/21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510499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DE6DF3-0FF7-7F46-BF4F-5F5495069694}" type="datetimeFigureOut">
              <a:rPr lang="en-US" smtClean="0"/>
              <a:t>1/21/21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318788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DE6DF3-0FF7-7F46-BF4F-5F5495069694}" type="datetimeFigureOut">
              <a:rPr lang="en-US" smtClean="0"/>
              <a:t>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74186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DE6DF3-0FF7-7F46-BF4F-5F5495069694}" type="datetimeFigureOut">
              <a:rPr lang="en-US" smtClean="0"/>
              <a:t>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E6F33C-EC16-704B-A3EE-6BC816C28881}" type="slidenum">
              <a:rPr lang="en-US" smtClean="0"/>
              <a:t>‹#›</a:t>
            </a:fld>
            <a:endParaRPr lang="en-US"/>
          </a:p>
        </p:txBody>
      </p:sp>
    </p:spTree>
    <p:extLst>
      <p:ext uri="{BB962C8B-B14F-4D97-AF65-F5344CB8AC3E}">
        <p14:creationId xmlns:p14="http://schemas.microsoft.com/office/powerpoint/2010/main" val="115107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DE6DF3-0FF7-7F46-BF4F-5F5495069694}" type="datetimeFigureOut">
              <a:rPr lang="en-US" smtClean="0"/>
              <a:t>1/21/21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6F33C-EC16-704B-A3EE-6BC816C28881}" type="slidenum">
              <a:rPr lang="en-US" smtClean="0"/>
              <a:t>‹#›</a:t>
            </a:fld>
            <a:endParaRPr lang="en-US"/>
          </a:p>
        </p:txBody>
      </p:sp>
    </p:spTree>
    <p:extLst>
      <p:ext uri="{BB962C8B-B14F-4D97-AF65-F5344CB8AC3E}">
        <p14:creationId xmlns:p14="http://schemas.microsoft.com/office/powerpoint/2010/main" val="79664544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gradescope.com/courses/22812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12.xml"/><Relationship Id="rId4" Type="http://schemas.openxmlformats.org/officeDocument/2006/relationships/image" Target="../media/image10.tif"/></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2.tif"/><Relationship Id="rId1" Type="http://schemas.openxmlformats.org/officeDocument/2006/relationships/slideLayout" Target="../slideLayouts/slideLayout12.xml"/><Relationship Id="rId5" Type="http://schemas.openxmlformats.org/officeDocument/2006/relationships/image" Target="../media/image15.tif"/><Relationship Id="rId4" Type="http://schemas.openxmlformats.org/officeDocument/2006/relationships/image" Target="../media/image14.t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alpha val="60000"/>
          </a:srgbClr>
        </a:solidFill>
        <a:effectLst/>
      </p:bgPr>
    </p:bg>
    <p:spTree>
      <p:nvGrpSpPr>
        <p:cNvPr id="1" name=""/>
        <p:cNvGrpSpPr/>
        <p:nvPr/>
      </p:nvGrpSpPr>
      <p:grpSpPr>
        <a:xfrm>
          <a:off x="0" y="0"/>
          <a:ext cx="0" cy="0"/>
          <a:chOff x="0" y="0"/>
          <a:chExt cx="0" cy="0"/>
        </a:xfrm>
      </p:grpSpPr>
      <p:sp>
        <p:nvSpPr>
          <p:cNvPr id="5" name="Rectangle 4"/>
          <p:cNvSpPr/>
          <p:nvPr/>
        </p:nvSpPr>
        <p:spPr>
          <a:xfrm>
            <a:off x="7758918" y="0"/>
            <a:ext cx="3374649" cy="1569660"/>
          </a:xfrm>
          <a:prstGeom prst="rect">
            <a:avLst/>
          </a:prstGeom>
        </p:spPr>
        <p:txBody>
          <a:bodyPr wrap="square">
            <a:spAutoFit/>
          </a:bodyPr>
          <a:lstStyle/>
          <a:p>
            <a:pPr algn="ctr"/>
            <a:r>
              <a:rPr lang="en-US" sz="4800" b="1" dirty="0"/>
              <a:t>Welcome</a:t>
            </a:r>
          </a:p>
          <a:p>
            <a:r>
              <a:rPr lang="en-US" sz="4800" b="1" dirty="0"/>
              <a:t>to CS 3630!</a:t>
            </a:r>
          </a:p>
        </p:txBody>
      </p:sp>
      <p:pic>
        <p:nvPicPr>
          <p:cNvPr id="2" name="Picture 1">
            <a:extLst>
              <a:ext uri="{FF2B5EF4-FFF2-40B4-BE49-F238E27FC236}">
                <a16:creationId xmlns:a16="http://schemas.microsoft.com/office/drawing/2014/main" id="{95600C8F-5792-4B48-ABD4-6F358534425C}"/>
              </a:ext>
            </a:extLst>
          </p:cNvPr>
          <p:cNvPicPr>
            <a:picLocks noChangeAspect="1"/>
          </p:cNvPicPr>
          <p:nvPr/>
        </p:nvPicPr>
        <p:blipFill>
          <a:blip r:embed="rId2"/>
          <a:stretch>
            <a:fillRect/>
          </a:stretch>
        </p:blipFill>
        <p:spPr>
          <a:xfrm>
            <a:off x="0" y="0"/>
            <a:ext cx="6506817" cy="3217831"/>
          </a:xfrm>
          <a:prstGeom prst="rect">
            <a:avLst/>
          </a:prstGeom>
        </p:spPr>
      </p:pic>
      <p:pic>
        <p:nvPicPr>
          <p:cNvPr id="10246" name="Picture 6" descr="Image result for duckietown">
            <a:extLst>
              <a:ext uri="{FF2B5EF4-FFF2-40B4-BE49-F238E27FC236}">
                <a16:creationId xmlns:a16="http://schemas.microsoft.com/office/drawing/2014/main" id="{E1A312A6-FA56-42B7-AF05-B7E27C658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139" y="1773809"/>
            <a:ext cx="6771861" cy="50841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4444" y="4139027"/>
            <a:ext cx="3784348" cy="1815882"/>
          </a:xfrm>
          <a:prstGeom prst="rect">
            <a:avLst/>
          </a:prstGeom>
          <a:noFill/>
        </p:spPr>
        <p:txBody>
          <a:bodyPr wrap="square" rtlCol="0">
            <a:spAutoFit/>
          </a:bodyPr>
          <a:lstStyle/>
          <a:p>
            <a:r>
              <a:rPr lang="en-US" sz="2800" b="1" i="1"/>
              <a:t>Spring 2021:</a:t>
            </a:r>
            <a:endParaRPr lang="en-US" sz="2800" b="1" i="1" dirty="0"/>
          </a:p>
          <a:p>
            <a:pPr marL="285750" indent="-285750">
              <a:buFont typeface="Arial" panose="020B0604020202020204" pitchFamily="34" charset="0"/>
              <a:buChar char="•"/>
            </a:pPr>
            <a:r>
              <a:rPr lang="en-US" sz="2800" b="1" i="1" dirty="0"/>
              <a:t>Flipped class!</a:t>
            </a:r>
          </a:p>
          <a:p>
            <a:pPr marL="285750" indent="-285750">
              <a:buFont typeface="Arial" panose="020B0604020202020204" pitchFamily="34" charset="0"/>
              <a:buChar char="•"/>
            </a:pPr>
            <a:r>
              <a:rPr lang="en-US" sz="2800" b="1" i="1" dirty="0"/>
              <a:t>New projects!</a:t>
            </a:r>
          </a:p>
          <a:p>
            <a:pPr marL="285750" indent="-285750">
              <a:buFont typeface="Arial" panose="020B0604020202020204" pitchFamily="34" charset="0"/>
              <a:buChar char="•"/>
            </a:pPr>
            <a:r>
              <a:rPr lang="en-US" sz="2800" b="1" i="1" dirty="0"/>
              <a:t>A new course outline!</a:t>
            </a:r>
          </a:p>
        </p:txBody>
      </p:sp>
    </p:spTree>
    <p:extLst>
      <p:ext uri="{BB962C8B-B14F-4D97-AF65-F5344CB8AC3E}">
        <p14:creationId xmlns:p14="http://schemas.microsoft.com/office/powerpoint/2010/main" val="19354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rPr dirty="0"/>
              <a:t>Robot  Taxonomy</a:t>
            </a:r>
          </a:p>
        </p:txBody>
      </p:sp>
      <p:sp>
        <p:nvSpPr>
          <p:cNvPr id="302" name="Shape 302"/>
          <p:cNvSpPr>
            <a:spLocks noGrp="1"/>
          </p:cNvSpPr>
          <p:nvPr>
            <p:ph type="body" idx="1"/>
          </p:nvPr>
        </p:nvSpPr>
        <p:spPr>
          <a:prstGeom prst="rect">
            <a:avLst/>
          </a:prstGeom>
        </p:spPr>
        <p:txBody>
          <a:bodyPr>
            <a:normAutofit/>
          </a:bodyPr>
          <a:lstStyle/>
          <a:p>
            <a:r>
              <a:rPr lang="en-US" dirty="0"/>
              <a:t>Industrial Robots</a:t>
            </a:r>
          </a:p>
          <a:p>
            <a:r>
              <a:rPr lang="en-US" dirty="0"/>
              <a:t>Service Robots</a:t>
            </a:r>
          </a:p>
          <a:p>
            <a:r>
              <a:rPr lang="en-US" dirty="0"/>
              <a:t>Field Robots</a:t>
            </a:r>
          </a:p>
          <a:p>
            <a:r>
              <a:rPr lang="en-US" dirty="0"/>
              <a:t>Humanoid </a:t>
            </a:r>
            <a:br>
              <a:rPr lang="en-US" dirty="0"/>
            </a:br>
            <a:r>
              <a:rPr lang="en-US" dirty="0"/>
              <a:t>Robots</a:t>
            </a:r>
          </a:p>
          <a:p>
            <a:r>
              <a:rPr lang="en-US" dirty="0"/>
              <a:t>Medical Robots</a:t>
            </a:r>
          </a:p>
          <a:p>
            <a:r>
              <a:rPr lang="en-US" dirty="0"/>
              <a:t>Self-Driving Cars</a:t>
            </a:r>
            <a:endParaRPr lang="en-US" b="1" dirty="0"/>
          </a:p>
          <a:p>
            <a:r>
              <a:rPr lang="en-US" b="1" dirty="0"/>
              <a:t>Aerial Vehicles</a:t>
            </a:r>
          </a:p>
          <a:p>
            <a:endParaRPr lang="en-US" dirty="0"/>
          </a:p>
        </p:txBody>
      </p:sp>
      <p:pic>
        <p:nvPicPr>
          <p:cNvPr id="8" name="Picture 7"/>
          <p:cNvPicPr>
            <a:picLocks noChangeAspect="1"/>
          </p:cNvPicPr>
          <p:nvPr/>
        </p:nvPicPr>
        <p:blipFill>
          <a:blip r:embed="rId2"/>
          <a:stretch>
            <a:fillRect/>
          </a:stretch>
        </p:blipFill>
        <p:spPr>
          <a:xfrm>
            <a:off x="6028095" y="546100"/>
            <a:ext cx="4523364" cy="3005524"/>
          </a:xfrm>
          <a:prstGeom prst="rect">
            <a:avLst/>
          </a:prstGeom>
        </p:spPr>
      </p:pic>
      <p:pic>
        <p:nvPicPr>
          <p:cNvPr id="1026" name="Picture 2" descr="Skydio 2">
            <a:extLst>
              <a:ext uri="{FF2B5EF4-FFF2-40B4-BE49-F238E27FC236}">
                <a16:creationId xmlns:a16="http://schemas.microsoft.com/office/drawing/2014/main" id="{77F3EFED-904A-1442-BB43-A27E5B262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702" y="4141695"/>
            <a:ext cx="8579768" cy="194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1549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Schedule</a:t>
            </a:r>
          </a:p>
        </p:txBody>
      </p:sp>
    </p:spTree>
    <p:extLst>
      <p:ext uri="{BB962C8B-B14F-4D97-AF65-F5344CB8AC3E}">
        <p14:creationId xmlns:p14="http://schemas.microsoft.com/office/powerpoint/2010/main" val="844043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97D6-B6F0-4346-A0C9-FF14424E4946}"/>
              </a:ext>
            </a:extLst>
          </p:cNvPr>
          <p:cNvSpPr>
            <a:spLocks noGrp="1"/>
          </p:cNvSpPr>
          <p:nvPr>
            <p:ph type="title"/>
          </p:nvPr>
        </p:nvSpPr>
        <p:spPr/>
        <p:txBody>
          <a:bodyPr/>
          <a:lstStyle/>
          <a:p>
            <a:r>
              <a:rPr lang="en-US" dirty="0"/>
              <a:t>5 Modules</a:t>
            </a:r>
          </a:p>
        </p:txBody>
      </p:sp>
      <p:sp>
        <p:nvSpPr>
          <p:cNvPr id="3" name="Content Placeholder 2">
            <a:extLst>
              <a:ext uri="{FF2B5EF4-FFF2-40B4-BE49-F238E27FC236}">
                <a16:creationId xmlns:a16="http://schemas.microsoft.com/office/drawing/2014/main" id="{D14C323D-23AA-324F-92CC-06FFBE032BBC}"/>
              </a:ext>
            </a:extLst>
          </p:cNvPr>
          <p:cNvSpPr>
            <a:spLocks noGrp="1"/>
          </p:cNvSpPr>
          <p:nvPr>
            <p:ph idx="1"/>
          </p:nvPr>
        </p:nvSpPr>
        <p:spPr/>
        <p:txBody>
          <a:bodyPr/>
          <a:lstStyle/>
          <a:p>
            <a:r>
              <a:rPr lang="en-US" dirty="0"/>
              <a:t>Agents</a:t>
            </a:r>
          </a:p>
          <a:p>
            <a:r>
              <a:rPr lang="en-US" dirty="0"/>
              <a:t>Blind </a:t>
            </a:r>
            <a:r>
              <a:rPr lang="en-US" dirty="0" err="1"/>
              <a:t>Duckiebot</a:t>
            </a:r>
            <a:endParaRPr lang="en-US" dirty="0"/>
          </a:p>
          <a:p>
            <a:r>
              <a:rPr lang="en-US" dirty="0"/>
              <a:t>Car + LIDAR</a:t>
            </a:r>
          </a:p>
          <a:p>
            <a:r>
              <a:rPr lang="en-US" dirty="0"/>
              <a:t>Seeing </a:t>
            </a:r>
            <a:r>
              <a:rPr lang="en-US" dirty="0" err="1"/>
              <a:t>Duckiebot</a:t>
            </a:r>
            <a:endParaRPr lang="en-US" dirty="0"/>
          </a:p>
          <a:p>
            <a:r>
              <a:rPr lang="en-US" dirty="0"/>
              <a:t>Drone</a:t>
            </a:r>
          </a:p>
          <a:p>
            <a:endParaRPr lang="en-US" dirty="0"/>
          </a:p>
          <a:p>
            <a:r>
              <a:rPr lang="en-US" dirty="0"/>
              <a:t>Articulated Robots guest lecture</a:t>
            </a:r>
          </a:p>
        </p:txBody>
      </p:sp>
    </p:spTree>
    <p:extLst>
      <p:ext uri="{BB962C8B-B14F-4D97-AF65-F5344CB8AC3E}">
        <p14:creationId xmlns:p14="http://schemas.microsoft.com/office/powerpoint/2010/main" val="915668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8312-9B3B-4046-B84F-CB0B1FC99CC9}"/>
              </a:ext>
            </a:extLst>
          </p:cNvPr>
          <p:cNvSpPr>
            <a:spLocks noGrp="1"/>
          </p:cNvSpPr>
          <p:nvPr>
            <p:ph type="title"/>
          </p:nvPr>
        </p:nvSpPr>
        <p:spPr/>
        <p:txBody>
          <a:bodyPr/>
          <a:lstStyle/>
          <a:p>
            <a:r>
              <a:rPr lang="en-US" dirty="0"/>
              <a:t>Agents</a:t>
            </a:r>
          </a:p>
        </p:txBody>
      </p:sp>
      <p:pic>
        <p:nvPicPr>
          <p:cNvPr id="4" name="Content Placeholder 3">
            <a:extLst>
              <a:ext uri="{FF2B5EF4-FFF2-40B4-BE49-F238E27FC236}">
                <a16:creationId xmlns:a16="http://schemas.microsoft.com/office/drawing/2014/main" id="{3B42E504-169E-AA4D-9F71-A9055F6480D4}"/>
              </a:ext>
            </a:extLst>
          </p:cNvPr>
          <p:cNvPicPr>
            <a:picLocks noGrp="1" noChangeAspect="1"/>
          </p:cNvPicPr>
          <p:nvPr>
            <p:ph idx="1"/>
          </p:nvPr>
        </p:nvPicPr>
        <p:blipFill>
          <a:blip r:embed="rId2"/>
          <a:stretch>
            <a:fillRect/>
          </a:stretch>
        </p:blipFill>
        <p:spPr>
          <a:xfrm>
            <a:off x="838200" y="2903613"/>
            <a:ext cx="10515600" cy="2195362"/>
          </a:xfrm>
          <a:prstGeom prst="rect">
            <a:avLst/>
          </a:prstGeom>
        </p:spPr>
      </p:pic>
    </p:spTree>
    <p:extLst>
      <p:ext uri="{BB962C8B-B14F-4D97-AF65-F5344CB8AC3E}">
        <p14:creationId xmlns:p14="http://schemas.microsoft.com/office/powerpoint/2010/main" val="371375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B538-07CE-1C47-9C27-EF3050FCA7B1}"/>
              </a:ext>
            </a:extLst>
          </p:cNvPr>
          <p:cNvSpPr>
            <a:spLocks noGrp="1"/>
          </p:cNvSpPr>
          <p:nvPr>
            <p:ph type="title"/>
          </p:nvPr>
        </p:nvSpPr>
        <p:spPr/>
        <p:txBody>
          <a:bodyPr/>
          <a:lstStyle/>
          <a:p>
            <a:r>
              <a:rPr lang="en-US" dirty="0"/>
              <a:t>Blind </a:t>
            </a:r>
            <a:r>
              <a:rPr lang="en-US" dirty="0" err="1"/>
              <a:t>Duckiebot</a:t>
            </a:r>
            <a:endParaRPr lang="en-US" dirty="0"/>
          </a:p>
        </p:txBody>
      </p:sp>
      <p:pic>
        <p:nvPicPr>
          <p:cNvPr id="4" name="Content Placeholder 3">
            <a:extLst>
              <a:ext uri="{FF2B5EF4-FFF2-40B4-BE49-F238E27FC236}">
                <a16:creationId xmlns:a16="http://schemas.microsoft.com/office/drawing/2014/main" id="{F7A8E5DE-462C-7142-A640-A391995AAC66}"/>
              </a:ext>
            </a:extLst>
          </p:cNvPr>
          <p:cNvPicPr>
            <a:picLocks noGrp="1" noChangeAspect="1"/>
          </p:cNvPicPr>
          <p:nvPr>
            <p:ph idx="1"/>
          </p:nvPr>
        </p:nvPicPr>
        <p:blipFill>
          <a:blip r:embed="rId2"/>
          <a:stretch>
            <a:fillRect/>
          </a:stretch>
        </p:blipFill>
        <p:spPr>
          <a:xfrm>
            <a:off x="838200" y="3159494"/>
            <a:ext cx="10515600" cy="1683600"/>
          </a:xfrm>
          <a:prstGeom prst="rect">
            <a:avLst/>
          </a:prstGeom>
        </p:spPr>
      </p:pic>
    </p:spTree>
    <p:extLst>
      <p:ext uri="{BB962C8B-B14F-4D97-AF65-F5344CB8AC3E}">
        <p14:creationId xmlns:p14="http://schemas.microsoft.com/office/powerpoint/2010/main" val="3664468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B59B-EA30-0744-B459-F4CB7D53BED4}"/>
              </a:ext>
            </a:extLst>
          </p:cNvPr>
          <p:cNvSpPr>
            <a:spLocks noGrp="1"/>
          </p:cNvSpPr>
          <p:nvPr>
            <p:ph type="title"/>
          </p:nvPr>
        </p:nvSpPr>
        <p:spPr/>
        <p:txBody>
          <a:bodyPr/>
          <a:lstStyle/>
          <a:p>
            <a:r>
              <a:rPr lang="en-US" dirty="0"/>
              <a:t>Car + LIDAR</a:t>
            </a:r>
          </a:p>
        </p:txBody>
      </p:sp>
      <p:pic>
        <p:nvPicPr>
          <p:cNvPr id="4" name="Content Placeholder 3">
            <a:extLst>
              <a:ext uri="{FF2B5EF4-FFF2-40B4-BE49-F238E27FC236}">
                <a16:creationId xmlns:a16="http://schemas.microsoft.com/office/drawing/2014/main" id="{0DCCC537-9F58-9B45-8AFE-43C54A4DC90A}"/>
              </a:ext>
            </a:extLst>
          </p:cNvPr>
          <p:cNvPicPr>
            <a:picLocks noGrp="1" noChangeAspect="1"/>
          </p:cNvPicPr>
          <p:nvPr>
            <p:ph idx="1"/>
          </p:nvPr>
        </p:nvPicPr>
        <p:blipFill>
          <a:blip r:embed="rId2"/>
          <a:stretch>
            <a:fillRect/>
          </a:stretch>
        </p:blipFill>
        <p:spPr>
          <a:xfrm>
            <a:off x="838200" y="3037364"/>
            <a:ext cx="10515600" cy="1927860"/>
          </a:xfrm>
          <a:prstGeom prst="rect">
            <a:avLst/>
          </a:prstGeom>
        </p:spPr>
      </p:pic>
    </p:spTree>
    <p:extLst>
      <p:ext uri="{BB962C8B-B14F-4D97-AF65-F5344CB8AC3E}">
        <p14:creationId xmlns:p14="http://schemas.microsoft.com/office/powerpoint/2010/main" val="3414375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2AEB3-C9D7-8A42-8BF0-06E960926961}"/>
              </a:ext>
            </a:extLst>
          </p:cNvPr>
          <p:cNvSpPr>
            <a:spLocks noGrp="1"/>
          </p:cNvSpPr>
          <p:nvPr>
            <p:ph type="title"/>
          </p:nvPr>
        </p:nvSpPr>
        <p:spPr/>
        <p:txBody>
          <a:bodyPr/>
          <a:lstStyle/>
          <a:p>
            <a:r>
              <a:rPr lang="en-US" dirty="0"/>
              <a:t>Seeing </a:t>
            </a:r>
            <a:r>
              <a:rPr lang="en-US" dirty="0" err="1"/>
              <a:t>Duckiebot</a:t>
            </a:r>
            <a:endParaRPr lang="en-US" dirty="0"/>
          </a:p>
        </p:txBody>
      </p:sp>
      <p:pic>
        <p:nvPicPr>
          <p:cNvPr id="4" name="Content Placeholder 3">
            <a:extLst>
              <a:ext uri="{FF2B5EF4-FFF2-40B4-BE49-F238E27FC236}">
                <a16:creationId xmlns:a16="http://schemas.microsoft.com/office/drawing/2014/main" id="{5D0E6EF1-B56A-3242-A608-08DE4A43C23B}"/>
              </a:ext>
            </a:extLst>
          </p:cNvPr>
          <p:cNvPicPr>
            <a:picLocks noGrp="1" noChangeAspect="1"/>
          </p:cNvPicPr>
          <p:nvPr>
            <p:ph idx="1"/>
          </p:nvPr>
        </p:nvPicPr>
        <p:blipFill>
          <a:blip r:embed="rId2"/>
          <a:stretch>
            <a:fillRect/>
          </a:stretch>
        </p:blipFill>
        <p:spPr>
          <a:xfrm>
            <a:off x="838200" y="3279725"/>
            <a:ext cx="10515600" cy="1443137"/>
          </a:xfrm>
          <a:prstGeom prst="rect">
            <a:avLst/>
          </a:prstGeom>
        </p:spPr>
      </p:pic>
    </p:spTree>
    <p:extLst>
      <p:ext uri="{BB962C8B-B14F-4D97-AF65-F5344CB8AC3E}">
        <p14:creationId xmlns:p14="http://schemas.microsoft.com/office/powerpoint/2010/main" val="1954820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53EC-776F-ED47-8253-2D506D154351}"/>
              </a:ext>
            </a:extLst>
          </p:cNvPr>
          <p:cNvSpPr>
            <a:spLocks noGrp="1"/>
          </p:cNvSpPr>
          <p:nvPr>
            <p:ph type="title"/>
          </p:nvPr>
        </p:nvSpPr>
        <p:spPr/>
        <p:txBody>
          <a:bodyPr/>
          <a:lstStyle/>
          <a:p>
            <a:r>
              <a:rPr lang="en-US" dirty="0"/>
              <a:t>Drone</a:t>
            </a:r>
          </a:p>
        </p:txBody>
      </p:sp>
      <p:pic>
        <p:nvPicPr>
          <p:cNvPr id="4" name="Content Placeholder 3">
            <a:extLst>
              <a:ext uri="{FF2B5EF4-FFF2-40B4-BE49-F238E27FC236}">
                <a16:creationId xmlns:a16="http://schemas.microsoft.com/office/drawing/2014/main" id="{CBA0EC5E-88C9-5A40-8F07-BDFE77D27D02}"/>
              </a:ext>
            </a:extLst>
          </p:cNvPr>
          <p:cNvPicPr>
            <a:picLocks noGrp="1" noChangeAspect="1"/>
          </p:cNvPicPr>
          <p:nvPr>
            <p:ph idx="1"/>
          </p:nvPr>
        </p:nvPicPr>
        <p:blipFill>
          <a:blip r:embed="rId2"/>
          <a:stretch>
            <a:fillRect/>
          </a:stretch>
        </p:blipFill>
        <p:spPr>
          <a:xfrm>
            <a:off x="838200" y="3258745"/>
            <a:ext cx="10515600" cy="1485097"/>
          </a:xfrm>
          <a:prstGeom prst="rect">
            <a:avLst/>
          </a:prstGeom>
        </p:spPr>
      </p:pic>
    </p:spTree>
    <p:extLst>
      <p:ext uri="{BB962C8B-B14F-4D97-AF65-F5344CB8AC3E}">
        <p14:creationId xmlns:p14="http://schemas.microsoft.com/office/powerpoint/2010/main" val="3424705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Syllabus</a:t>
            </a:r>
          </a:p>
        </p:txBody>
      </p:sp>
    </p:spTree>
    <p:extLst>
      <p:ext uri="{BB962C8B-B14F-4D97-AF65-F5344CB8AC3E}">
        <p14:creationId xmlns:p14="http://schemas.microsoft.com/office/powerpoint/2010/main" val="2100677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EEA2F-AB42-1745-B6AB-F6E53B57C1A6}"/>
              </a:ext>
            </a:extLst>
          </p:cNvPr>
          <p:cNvSpPr>
            <a:spLocks noGrp="1"/>
          </p:cNvSpPr>
          <p:nvPr>
            <p:ph type="title"/>
          </p:nvPr>
        </p:nvSpPr>
        <p:spPr/>
        <p:txBody>
          <a:bodyPr/>
          <a:lstStyle/>
          <a:p>
            <a:r>
              <a:rPr lang="en-US" b="1" dirty="0"/>
              <a:t>Learning Objectives</a:t>
            </a:r>
            <a:endParaRPr lang="en-US" dirty="0"/>
          </a:p>
        </p:txBody>
      </p:sp>
      <p:sp>
        <p:nvSpPr>
          <p:cNvPr id="3" name="Content Placeholder 2">
            <a:extLst>
              <a:ext uri="{FF2B5EF4-FFF2-40B4-BE49-F238E27FC236}">
                <a16:creationId xmlns:a16="http://schemas.microsoft.com/office/drawing/2014/main" id="{EC066567-41F2-FA4F-9AF2-8EB22FB07A77}"/>
              </a:ext>
            </a:extLst>
          </p:cNvPr>
          <p:cNvSpPr>
            <a:spLocks noGrp="1"/>
          </p:cNvSpPr>
          <p:nvPr>
            <p:ph idx="1"/>
          </p:nvPr>
        </p:nvSpPr>
        <p:spPr/>
        <p:txBody>
          <a:bodyPr>
            <a:normAutofit fontScale="92500" lnSpcReduction="10000"/>
          </a:bodyPr>
          <a:lstStyle/>
          <a:p>
            <a:r>
              <a:rPr lang="en-US" dirty="0"/>
              <a:t>Describe and explain what robots are and what they can do</a:t>
            </a:r>
          </a:p>
          <a:p>
            <a:r>
              <a:rPr lang="en-US" dirty="0"/>
              <a:t>Describe mathematically the position and orientation of objects and how they move</a:t>
            </a:r>
          </a:p>
          <a:p>
            <a:r>
              <a:rPr lang="en-US" dirty="0"/>
              <a:t>Develop a control architecture for a mobile robotic system</a:t>
            </a:r>
          </a:p>
          <a:p>
            <a:r>
              <a:rPr lang="en-US" dirty="0"/>
              <a:t>Implement navigation and localization algorithms based on sensor fusion and environment representation</a:t>
            </a:r>
          </a:p>
          <a:p>
            <a:r>
              <a:rPr lang="en-US" dirty="0"/>
              <a:t>Write moderately involved programs in Python and Java to control a robotic system</a:t>
            </a:r>
          </a:p>
          <a:p>
            <a:r>
              <a:rPr lang="en-US" dirty="0"/>
              <a:t>Construct, program, and test the operation of a robotic system to perform a specified task</a:t>
            </a:r>
            <a:br>
              <a:rPr lang="en-US" dirty="0"/>
            </a:br>
            <a:endParaRPr lang="en-US" dirty="0"/>
          </a:p>
        </p:txBody>
      </p:sp>
    </p:spTree>
    <p:extLst>
      <p:ext uri="{BB962C8B-B14F-4D97-AF65-F5344CB8AC3E}">
        <p14:creationId xmlns:p14="http://schemas.microsoft.com/office/powerpoint/2010/main" val="197809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93"/>
            <a:ext cx="10515600" cy="1325563"/>
          </a:xfrm>
        </p:spPr>
        <p:txBody>
          <a:bodyPr/>
          <a:lstStyle/>
          <a:p>
            <a:r>
              <a:rPr lang="en-US" dirty="0"/>
              <a:t>Course Instructors</a:t>
            </a:r>
          </a:p>
        </p:txBody>
      </p:sp>
      <p:sp>
        <p:nvSpPr>
          <p:cNvPr id="3" name="Content Placeholder 2"/>
          <p:cNvSpPr>
            <a:spLocks noGrp="1"/>
          </p:cNvSpPr>
          <p:nvPr>
            <p:ph sz="half" idx="1"/>
          </p:nvPr>
        </p:nvSpPr>
        <p:spPr>
          <a:xfrm>
            <a:off x="838200" y="1481593"/>
            <a:ext cx="5181600" cy="4351338"/>
          </a:xfrm>
        </p:spPr>
        <p:txBody>
          <a:bodyPr/>
          <a:lstStyle/>
          <a:p>
            <a:pPr marL="0" indent="0">
              <a:buNone/>
            </a:pPr>
            <a:r>
              <a:rPr lang="en-US" dirty="0"/>
              <a:t>Frank Dellaert, Professor </a:t>
            </a:r>
          </a:p>
          <a:p>
            <a:pPr marL="0" indent="0">
              <a:buNone/>
            </a:pPr>
            <a:r>
              <a:rPr lang="en-US" sz="2400" dirty="0"/>
              <a:t>School of Interactive Computing</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01754" y="2676650"/>
            <a:ext cx="3036503" cy="3036503"/>
          </a:xfrm>
        </p:spPr>
      </p:pic>
      <p:sp>
        <p:nvSpPr>
          <p:cNvPr id="7" name="Content Placeholder 2"/>
          <p:cNvSpPr txBox="1">
            <a:spLocks/>
          </p:cNvSpPr>
          <p:nvPr/>
        </p:nvSpPr>
        <p:spPr>
          <a:xfrm>
            <a:off x="5951899" y="1481593"/>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Seth Hutchinson, Professor </a:t>
            </a:r>
          </a:p>
          <a:p>
            <a:pPr marL="0" indent="0">
              <a:buFont typeface="Arial" panose="020B0604020202020204" pitchFamily="34" charset="0"/>
              <a:buNone/>
            </a:pPr>
            <a:r>
              <a:rPr lang="en-US" sz="2400" dirty="0"/>
              <a:t>School of Interactive Computing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354" y="2676650"/>
            <a:ext cx="4462428" cy="3044368"/>
          </a:xfrm>
          <a:prstGeom prst="rect">
            <a:avLst/>
          </a:prstGeom>
        </p:spPr>
      </p:pic>
      <p:sp>
        <p:nvSpPr>
          <p:cNvPr id="4" name="Rectangle 3">
            <a:extLst>
              <a:ext uri="{FF2B5EF4-FFF2-40B4-BE49-F238E27FC236}">
                <a16:creationId xmlns:a16="http://schemas.microsoft.com/office/drawing/2014/main" id="{8EBCD063-DFE1-D046-9B0E-8944F06BAE8D}"/>
              </a:ext>
            </a:extLst>
          </p:cNvPr>
          <p:cNvSpPr/>
          <p:nvPr/>
        </p:nvSpPr>
        <p:spPr>
          <a:xfrm>
            <a:off x="825554" y="6026760"/>
            <a:ext cx="10515599" cy="923330"/>
          </a:xfrm>
          <a:prstGeom prst="rect">
            <a:avLst/>
          </a:prstGeom>
        </p:spPr>
        <p:txBody>
          <a:bodyPr wrap="square">
            <a:spAutoFit/>
          </a:bodyPr>
          <a:lstStyle/>
          <a:p>
            <a:r>
              <a:rPr lang="en-US" dirty="0">
                <a:solidFill>
                  <a:srgbClr val="727272"/>
                </a:solidFill>
                <a:latin typeface="Noto Sans" panose="020B0502040504020204" pitchFamily="34" charset="0"/>
              </a:rPr>
              <a:t>TAs: Binit Shah, </a:t>
            </a:r>
            <a:r>
              <a:rPr lang="en-US" dirty="0" err="1">
                <a:solidFill>
                  <a:srgbClr val="727272"/>
                </a:solidFill>
                <a:latin typeface="Noto Sans" panose="020B0502040504020204" pitchFamily="34" charset="0"/>
              </a:rPr>
              <a:t>Yetong</a:t>
            </a:r>
            <a:r>
              <a:rPr lang="en-US" dirty="0">
                <a:solidFill>
                  <a:srgbClr val="727272"/>
                </a:solidFill>
                <a:latin typeface="Noto Sans" panose="020B0502040504020204" pitchFamily="34" charset="0"/>
              </a:rPr>
              <a:t> Zhang, </a:t>
            </a:r>
            <a:r>
              <a:rPr lang="en-US" dirty="0" err="1">
                <a:solidFill>
                  <a:srgbClr val="727272"/>
                </a:solidFill>
                <a:latin typeface="Noto Sans" panose="020B0502040504020204" pitchFamily="34" charset="0"/>
              </a:rPr>
              <a:t>Rachit</a:t>
            </a:r>
            <a:r>
              <a:rPr lang="en-US" dirty="0">
                <a:solidFill>
                  <a:srgbClr val="727272"/>
                </a:solidFill>
                <a:latin typeface="Noto Sans" panose="020B0502040504020204" pitchFamily="34" charset="0"/>
              </a:rPr>
              <a:t> Bhargava, </a:t>
            </a:r>
            <a:r>
              <a:rPr lang="en-US" dirty="0" err="1">
                <a:solidFill>
                  <a:srgbClr val="727272"/>
                </a:solidFill>
                <a:latin typeface="Noto Sans" panose="020B0502040504020204" pitchFamily="34" charset="0"/>
              </a:rPr>
              <a:t>Dashiel</a:t>
            </a:r>
            <a:r>
              <a:rPr lang="en-US" dirty="0">
                <a:solidFill>
                  <a:srgbClr val="727272"/>
                </a:solidFill>
                <a:latin typeface="Noto Sans" panose="020B0502040504020204" pitchFamily="34" charset="0"/>
              </a:rPr>
              <a:t> Heidt, </a:t>
            </a:r>
            <a:r>
              <a:rPr lang="en-US" dirty="0" err="1">
                <a:solidFill>
                  <a:srgbClr val="727272"/>
                </a:solidFill>
                <a:latin typeface="Noto Sans" panose="020B0502040504020204" pitchFamily="34" charset="0"/>
              </a:rPr>
              <a:t>Pratyusha</a:t>
            </a:r>
            <a:r>
              <a:rPr lang="en-US" dirty="0">
                <a:solidFill>
                  <a:srgbClr val="727272"/>
                </a:solidFill>
                <a:latin typeface="Noto Sans" panose="020B0502040504020204" pitchFamily="34" charset="0"/>
              </a:rPr>
              <a:t> </a:t>
            </a:r>
            <a:r>
              <a:rPr lang="en-US" dirty="0" err="1">
                <a:solidFill>
                  <a:srgbClr val="727272"/>
                </a:solidFill>
                <a:latin typeface="Noto Sans" panose="020B0502040504020204" pitchFamily="34" charset="0"/>
              </a:rPr>
              <a:t>Karnati</a:t>
            </a:r>
            <a:r>
              <a:rPr lang="en-US" dirty="0">
                <a:solidFill>
                  <a:srgbClr val="727272"/>
                </a:solidFill>
                <a:latin typeface="Noto Sans" panose="020B0502040504020204" pitchFamily="34" charset="0"/>
              </a:rPr>
              <a:t>, Maya </a:t>
            </a:r>
            <a:r>
              <a:rPr lang="en-US" dirty="0" err="1">
                <a:solidFill>
                  <a:srgbClr val="727272"/>
                </a:solidFill>
                <a:latin typeface="Noto Sans" panose="020B0502040504020204" pitchFamily="34" charset="0"/>
              </a:rPr>
              <a:t>Rajan</a:t>
            </a:r>
            <a:r>
              <a:rPr lang="en-US" dirty="0">
                <a:solidFill>
                  <a:srgbClr val="727272"/>
                </a:solidFill>
                <a:latin typeface="Noto Sans" panose="020B0502040504020204" pitchFamily="34" charset="0"/>
              </a:rPr>
              <a:t>, John Yi</a:t>
            </a:r>
          </a:p>
          <a:p>
            <a:br>
              <a:rPr lang="en-US" dirty="0"/>
            </a:br>
            <a:endParaRPr lang="en-US" dirty="0"/>
          </a:p>
        </p:txBody>
      </p:sp>
    </p:spTree>
    <p:extLst>
      <p:ext uri="{BB962C8B-B14F-4D97-AF65-F5344CB8AC3E}">
        <p14:creationId xmlns:p14="http://schemas.microsoft.com/office/powerpoint/2010/main" val="57338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F506-5B5F-9146-AE9B-11CEABF996CD}"/>
              </a:ext>
            </a:extLst>
          </p:cNvPr>
          <p:cNvSpPr>
            <a:spLocks noGrp="1"/>
          </p:cNvSpPr>
          <p:nvPr>
            <p:ph type="title"/>
          </p:nvPr>
        </p:nvSpPr>
        <p:spPr/>
        <p:txBody>
          <a:bodyPr/>
          <a:lstStyle/>
          <a:p>
            <a:r>
              <a:rPr lang="en-US" b="1" dirty="0"/>
              <a:t>Prerequisites</a:t>
            </a:r>
            <a:endParaRPr lang="en-US" dirty="0"/>
          </a:p>
        </p:txBody>
      </p:sp>
      <p:sp>
        <p:nvSpPr>
          <p:cNvPr id="3" name="Content Placeholder 2">
            <a:extLst>
              <a:ext uri="{FF2B5EF4-FFF2-40B4-BE49-F238E27FC236}">
                <a16:creationId xmlns:a16="http://schemas.microsoft.com/office/drawing/2014/main" id="{AA116DF8-14AD-B04B-AD4A-D936FD686352}"/>
              </a:ext>
            </a:extLst>
          </p:cNvPr>
          <p:cNvSpPr>
            <a:spLocks noGrp="1"/>
          </p:cNvSpPr>
          <p:nvPr>
            <p:ph idx="1"/>
          </p:nvPr>
        </p:nvSpPr>
        <p:spPr/>
        <p:txBody>
          <a:bodyPr/>
          <a:lstStyle/>
          <a:p>
            <a:r>
              <a:rPr lang="en-US" dirty="0"/>
              <a:t>The only formal prerequisite is CS1332 Data Structures &amp; Algorithms. </a:t>
            </a:r>
          </a:p>
          <a:p>
            <a:r>
              <a:rPr lang="en-US" dirty="0"/>
              <a:t>Prior knowledge of fundamentals of linear algebra and probability is helpful, but not required. </a:t>
            </a:r>
          </a:p>
          <a:p>
            <a:r>
              <a:rPr lang="en-US" dirty="0"/>
              <a:t>Background in AI and Machine Learning is not assumed. </a:t>
            </a:r>
          </a:p>
          <a:p>
            <a:r>
              <a:rPr lang="en-US" dirty="0"/>
              <a:t>The course requires access to a computer.</a:t>
            </a:r>
          </a:p>
          <a:p>
            <a:r>
              <a:rPr lang="en-US" dirty="0"/>
              <a:t>All programming assignments will be completed in Python.</a:t>
            </a:r>
          </a:p>
        </p:txBody>
      </p:sp>
    </p:spTree>
    <p:extLst>
      <p:ext uri="{BB962C8B-B14F-4D97-AF65-F5344CB8AC3E}">
        <p14:creationId xmlns:p14="http://schemas.microsoft.com/office/powerpoint/2010/main" val="153497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1201-3153-F544-AF69-7B71E53E5841}"/>
              </a:ext>
            </a:extLst>
          </p:cNvPr>
          <p:cNvSpPr>
            <a:spLocks noGrp="1"/>
          </p:cNvSpPr>
          <p:nvPr>
            <p:ph type="title"/>
          </p:nvPr>
        </p:nvSpPr>
        <p:spPr/>
        <p:txBody>
          <a:bodyPr/>
          <a:lstStyle/>
          <a:p>
            <a:r>
              <a:rPr lang="en-US" b="1" dirty="0"/>
              <a:t>Lecture Delivery and Grading Components</a:t>
            </a:r>
            <a:endParaRPr lang="en-US" dirty="0"/>
          </a:p>
        </p:txBody>
      </p:sp>
      <p:sp>
        <p:nvSpPr>
          <p:cNvPr id="3" name="Content Placeholder 2">
            <a:extLst>
              <a:ext uri="{FF2B5EF4-FFF2-40B4-BE49-F238E27FC236}">
                <a16:creationId xmlns:a16="http://schemas.microsoft.com/office/drawing/2014/main" id="{D0C1F684-C27D-C842-A9D1-920ADEA283FF}"/>
              </a:ext>
            </a:extLst>
          </p:cNvPr>
          <p:cNvSpPr>
            <a:spLocks noGrp="1"/>
          </p:cNvSpPr>
          <p:nvPr>
            <p:ph idx="1"/>
          </p:nvPr>
        </p:nvSpPr>
        <p:spPr>
          <a:xfrm>
            <a:off x="838200" y="1825625"/>
            <a:ext cx="10515600" cy="4667250"/>
          </a:xfrm>
        </p:spPr>
        <p:txBody>
          <a:bodyPr>
            <a:normAutofit fontScale="70000" lnSpcReduction="20000"/>
          </a:bodyPr>
          <a:lstStyle/>
          <a:p>
            <a:r>
              <a:rPr lang="en-US" b="1" dirty="0"/>
              <a:t>Lectures</a:t>
            </a:r>
            <a:r>
              <a:rPr lang="en-US" dirty="0"/>
              <a:t> will be pre-recorded and available 2 workdays before class time. Students are expected to watch the lecture </a:t>
            </a:r>
            <a:r>
              <a:rPr lang="en-US" i="1" dirty="0"/>
              <a:t>before</a:t>
            </a:r>
            <a:r>
              <a:rPr lang="en-US" dirty="0"/>
              <a:t> each class time.</a:t>
            </a:r>
          </a:p>
          <a:p>
            <a:r>
              <a:rPr lang="en-US" b="1" dirty="0"/>
              <a:t>Questionnaires</a:t>
            </a:r>
            <a:r>
              <a:rPr lang="en-US" dirty="0"/>
              <a:t>: to reinforce the lecture and prepare for class time, the students will be required to answer a short questionnaire by Sunday evening about the two lectures assigned for viewing. This will count for </a:t>
            </a:r>
            <a:r>
              <a:rPr lang="en-US" b="1" dirty="0"/>
              <a:t>5%</a:t>
            </a:r>
            <a:r>
              <a:rPr lang="en-US" dirty="0"/>
              <a:t> of your grade.</a:t>
            </a:r>
          </a:p>
          <a:p>
            <a:r>
              <a:rPr lang="en-US" b="1" dirty="0"/>
              <a:t>Quizzes</a:t>
            </a:r>
            <a:r>
              <a:rPr lang="en-US" dirty="0"/>
              <a:t>: there will be 5 modules, as indicated on the schedule. At the end of each module, there will be an online quiz worth 6% of your grade each, for a total of </a:t>
            </a:r>
            <a:r>
              <a:rPr lang="en-US" b="1" dirty="0"/>
              <a:t>30%</a:t>
            </a:r>
            <a:r>
              <a:rPr lang="en-US" dirty="0"/>
              <a:t>. Quizzes will have a combination of multiple choice and essay questions, as appropriate.</a:t>
            </a:r>
          </a:p>
          <a:p>
            <a:r>
              <a:rPr lang="en-US" b="1" dirty="0"/>
              <a:t>Q&amp;A</a:t>
            </a:r>
            <a:r>
              <a:rPr lang="en-US" dirty="0"/>
              <a:t>: students are expected to attend each class period, Monday and Wednesday at 3.30. Class will start with a 30 minute quick review and Q&amp;A, followed by project-related activities (see below).</a:t>
            </a:r>
          </a:p>
          <a:p>
            <a:r>
              <a:rPr lang="en-US" b="1" dirty="0"/>
              <a:t>Activities</a:t>
            </a:r>
            <a:r>
              <a:rPr lang="en-US" dirty="0"/>
              <a:t>: there will be six projects, each having an in-class activity component which forms an integral part of your participation grade, for a total of </a:t>
            </a:r>
            <a:r>
              <a:rPr lang="en-US" b="1" dirty="0"/>
              <a:t>5%</a:t>
            </a:r>
            <a:r>
              <a:rPr lang="en-US" dirty="0"/>
              <a:t>. For these activities, you will be placed in groups that will remain stable for two projects, then shuffled.</a:t>
            </a:r>
          </a:p>
          <a:p>
            <a:r>
              <a:rPr lang="en-US" b="1" dirty="0"/>
              <a:t>Projects</a:t>
            </a:r>
            <a:r>
              <a:rPr lang="en-US" dirty="0"/>
              <a:t>: each project will additionally have a </a:t>
            </a:r>
            <a:r>
              <a:rPr lang="en-US" dirty="0" err="1"/>
              <a:t>powerpoint</a:t>
            </a:r>
            <a:r>
              <a:rPr lang="en-US" dirty="0"/>
              <a:t> template that will have to be submitted on </a:t>
            </a:r>
            <a:r>
              <a:rPr lang="en-US" dirty="0">
                <a:hlinkClick r:id="rId2"/>
              </a:rPr>
              <a:t>Gradescope</a:t>
            </a:r>
            <a:r>
              <a:rPr lang="en-US" dirty="0"/>
              <a:t> as a pdf and, possibly accompanied with code and/or videos. Project are released and are due on Fridays, and project deliverables will make up </a:t>
            </a:r>
            <a:r>
              <a:rPr lang="en-US" b="1" dirty="0"/>
              <a:t>60%</a:t>
            </a:r>
            <a:r>
              <a:rPr lang="en-US" dirty="0"/>
              <a:t> of your grade.</a:t>
            </a:r>
          </a:p>
        </p:txBody>
      </p:sp>
    </p:spTree>
    <p:extLst>
      <p:ext uri="{BB962C8B-B14F-4D97-AF65-F5344CB8AC3E}">
        <p14:creationId xmlns:p14="http://schemas.microsoft.com/office/powerpoint/2010/main" val="190075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7C103-6891-F94D-B4E7-BA7AE79DAC4B}"/>
              </a:ext>
            </a:extLst>
          </p:cNvPr>
          <p:cNvSpPr>
            <a:spLocks noGrp="1"/>
          </p:cNvSpPr>
          <p:nvPr>
            <p:ph type="title"/>
          </p:nvPr>
        </p:nvSpPr>
        <p:spPr/>
        <p:txBody>
          <a:bodyPr>
            <a:normAutofit/>
          </a:bodyPr>
          <a:lstStyle/>
          <a:p>
            <a:r>
              <a:rPr lang="en-US" b="1" dirty="0"/>
              <a:t>Academic Integrity</a:t>
            </a:r>
            <a:endParaRPr lang="en-US" dirty="0"/>
          </a:p>
        </p:txBody>
      </p:sp>
      <p:sp>
        <p:nvSpPr>
          <p:cNvPr id="3" name="Content Placeholder 2">
            <a:extLst>
              <a:ext uri="{FF2B5EF4-FFF2-40B4-BE49-F238E27FC236}">
                <a16:creationId xmlns:a16="http://schemas.microsoft.com/office/drawing/2014/main" id="{639CA01E-DF57-A441-9E1B-D6CB1F560771}"/>
              </a:ext>
            </a:extLst>
          </p:cNvPr>
          <p:cNvSpPr>
            <a:spLocks noGrp="1"/>
          </p:cNvSpPr>
          <p:nvPr>
            <p:ph idx="1"/>
          </p:nvPr>
        </p:nvSpPr>
        <p:spPr/>
        <p:txBody>
          <a:bodyPr>
            <a:normAutofit fontScale="85000" lnSpcReduction="10000"/>
          </a:bodyPr>
          <a:lstStyle/>
          <a:p>
            <a:r>
              <a:rPr lang="en-US" dirty="0"/>
              <a:t>Academic dishonesty will not be tolerated. This includes cheating, lying about course matters, plagiarism, or helping others commit a violation of the Honor Code. Plagiarism includes reproducing the words of others without both the use of quotation marks and citation. Students are reminded of the obligations and expectations associated with the Georgia Tech Academic Honor Code and Student Code of Conduct, available online at </a:t>
            </a:r>
            <a:r>
              <a:rPr lang="en-US" dirty="0" err="1"/>
              <a:t>www.honor.gatech.edu</a:t>
            </a:r>
            <a:r>
              <a:rPr lang="en-US" dirty="0"/>
              <a:t>.</a:t>
            </a:r>
          </a:p>
          <a:p>
            <a:r>
              <a:rPr lang="en-US" dirty="0"/>
              <a:t>You are expected to implement the core components of each project on your own, but the extra credit opportunities often build on third party data sets or code. That’s fine. Feel free to include results built on other software, as long as you are clear in your hand-in that it is not your own work.</a:t>
            </a:r>
          </a:p>
          <a:p>
            <a:r>
              <a:rPr lang="en-US" dirty="0"/>
              <a:t>You should not view or edit anyone else’s code. You should not post code to Piazza, except for starter code / helper code that isn’t related to the core project.</a:t>
            </a:r>
          </a:p>
        </p:txBody>
      </p:sp>
    </p:spTree>
    <p:extLst>
      <p:ext uri="{BB962C8B-B14F-4D97-AF65-F5344CB8AC3E}">
        <p14:creationId xmlns:p14="http://schemas.microsoft.com/office/powerpoint/2010/main" val="683794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AEB6-C56F-5043-9743-B0188EB62BE6}"/>
              </a:ext>
            </a:extLst>
          </p:cNvPr>
          <p:cNvSpPr>
            <a:spLocks noGrp="1"/>
          </p:cNvSpPr>
          <p:nvPr>
            <p:ph type="title"/>
          </p:nvPr>
        </p:nvSpPr>
        <p:spPr/>
        <p:txBody>
          <a:bodyPr/>
          <a:lstStyle/>
          <a:p>
            <a:r>
              <a:rPr lang="en-US" dirty="0"/>
              <a:t>Grading</a:t>
            </a:r>
          </a:p>
        </p:txBody>
      </p:sp>
      <p:pic>
        <p:nvPicPr>
          <p:cNvPr id="4" name="Content Placeholder 3">
            <a:extLst>
              <a:ext uri="{FF2B5EF4-FFF2-40B4-BE49-F238E27FC236}">
                <a16:creationId xmlns:a16="http://schemas.microsoft.com/office/drawing/2014/main" id="{8977CA45-070B-8145-847E-F060B1D2F8A6}"/>
              </a:ext>
            </a:extLst>
          </p:cNvPr>
          <p:cNvPicPr>
            <a:picLocks noGrp="1" noChangeAspect="1"/>
          </p:cNvPicPr>
          <p:nvPr>
            <p:ph idx="1"/>
          </p:nvPr>
        </p:nvPicPr>
        <p:blipFill>
          <a:blip r:embed="rId2"/>
          <a:stretch>
            <a:fillRect/>
          </a:stretch>
        </p:blipFill>
        <p:spPr>
          <a:xfrm>
            <a:off x="1200150" y="2013744"/>
            <a:ext cx="9791700" cy="3975100"/>
          </a:xfrm>
          <a:prstGeom prst="rect">
            <a:avLst/>
          </a:prstGeom>
        </p:spPr>
      </p:pic>
    </p:spTree>
    <p:extLst>
      <p:ext uri="{BB962C8B-B14F-4D97-AF65-F5344CB8AC3E}">
        <p14:creationId xmlns:p14="http://schemas.microsoft.com/office/powerpoint/2010/main" val="225451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513344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Robots are useful!</a:t>
            </a:r>
          </a:p>
        </p:txBody>
      </p:sp>
      <p:sp>
        <p:nvSpPr>
          <p:cNvPr id="3" name="Content Placeholder 2"/>
          <p:cNvSpPr>
            <a:spLocks noGrp="1"/>
          </p:cNvSpPr>
          <p:nvPr>
            <p:ph idx="1"/>
          </p:nvPr>
        </p:nvSpPr>
        <p:spPr/>
        <p:txBody>
          <a:bodyPr/>
          <a:lstStyle/>
          <a:p>
            <a:r>
              <a:rPr lang="en-US" dirty="0"/>
              <a:t>Manufacturing</a:t>
            </a:r>
          </a:p>
          <a:p>
            <a:r>
              <a:rPr lang="en-US" dirty="0"/>
              <a:t>Logistics </a:t>
            </a:r>
            <a:r>
              <a:rPr lang="en-US" sz="2000" dirty="0"/>
              <a:t>(inventory, warehouse logistics, packaging) </a:t>
            </a:r>
          </a:p>
          <a:p>
            <a:r>
              <a:rPr lang="en-US" dirty="0"/>
              <a:t>Transportation </a:t>
            </a:r>
            <a:r>
              <a:rPr lang="en-US" sz="2000" dirty="0"/>
              <a:t>(self-driving cars)</a:t>
            </a:r>
            <a:endParaRPr lang="en-US" dirty="0"/>
          </a:p>
          <a:p>
            <a:r>
              <a:rPr lang="en-US" dirty="0"/>
              <a:t>Consumer and professional services </a:t>
            </a:r>
            <a:r>
              <a:rPr lang="en-US" sz="2000" dirty="0"/>
              <a:t>(cleaning, mowing)</a:t>
            </a:r>
            <a:endParaRPr lang="en-US" dirty="0"/>
          </a:p>
          <a:p>
            <a:r>
              <a:rPr lang="en-US" dirty="0"/>
              <a:t>Health, independence and quality of life </a:t>
            </a:r>
            <a:r>
              <a:rPr lang="en-US" sz="2000" dirty="0"/>
              <a:t>(exoskeletons, semi-autonomous wheelchairs)</a:t>
            </a:r>
          </a:p>
          <a:p>
            <a:r>
              <a:rPr lang="en-US" dirty="0"/>
              <a:t>Agriculture</a:t>
            </a:r>
          </a:p>
          <a:p>
            <a:endParaRPr lang="en-US" dirty="0"/>
          </a:p>
        </p:txBody>
      </p:sp>
    </p:spTree>
    <p:extLst>
      <p:ext uri="{BB962C8B-B14F-4D97-AF65-F5344CB8AC3E}">
        <p14:creationId xmlns:p14="http://schemas.microsoft.com/office/powerpoint/2010/main" val="356151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prstGeom prst="rect">
            <a:avLst/>
          </a:prstGeom>
        </p:spPr>
        <p:txBody>
          <a:bodyPr/>
          <a:lstStyle/>
          <a:p>
            <a:r>
              <a:rPr lang="en-US" dirty="0"/>
              <a:t>Robot  Taxonomy</a:t>
            </a:r>
            <a:endParaRPr dirty="0"/>
          </a:p>
        </p:txBody>
      </p:sp>
      <p:sp>
        <p:nvSpPr>
          <p:cNvPr id="279" name="Shape 279"/>
          <p:cNvSpPr>
            <a:spLocks noGrp="1"/>
          </p:cNvSpPr>
          <p:nvPr>
            <p:ph type="body" idx="1"/>
          </p:nvPr>
        </p:nvSpPr>
        <p:spPr>
          <a:prstGeom prst="rect">
            <a:avLst/>
          </a:prstGeom>
        </p:spPr>
        <p:txBody>
          <a:bodyPr/>
          <a:lstStyle/>
          <a:p>
            <a:pPr>
              <a:defRPr b="1"/>
            </a:pPr>
            <a:r>
              <a:rPr lang="en-US" dirty="0"/>
              <a:t>Industrial Robots</a:t>
            </a:r>
            <a:endParaRPr dirty="0"/>
          </a:p>
          <a:p>
            <a:r>
              <a:rPr dirty="0"/>
              <a:t>Service Robots</a:t>
            </a:r>
          </a:p>
          <a:p>
            <a:r>
              <a:rPr dirty="0"/>
              <a:t>Field Robots</a:t>
            </a:r>
          </a:p>
          <a:p>
            <a:r>
              <a:rPr dirty="0"/>
              <a:t>Humanoid </a:t>
            </a:r>
            <a:br>
              <a:rPr dirty="0"/>
            </a:br>
            <a:r>
              <a:rPr dirty="0"/>
              <a:t>Robots</a:t>
            </a:r>
            <a:endParaRPr lang="en-US" dirty="0"/>
          </a:p>
          <a:p>
            <a:r>
              <a:rPr lang="en-US" dirty="0"/>
              <a:t>Medical Robots</a:t>
            </a:r>
            <a:endParaRPr dirty="0"/>
          </a:p>
          <a:p>
            <a:r>
              <a:rPr lang="en-US" dirty="0"/>
              <a:t>Self-Driving Cars</a:t>
            </a:r>
            <a:endParaRPr lang="en-US" b="1" dirty="0"/>
          </a:p>
          <a:p>
            <a:r>
              <a:rPr lang="en-US" dirty="0"/>
              <a:t>Aerial Vehicles</a:t>
            </a:r>
          </a:p>
          <a:p>
            <a:endParaRPr dirty="0"/>
          </a:p>
        </p:txBody>
      </p:sp>
      <p:sp>
        <p:nvSpPr>
          <p:cNvPr id="280" name="Shape 280"/>
          <p:cNvSpPr/>
          <p:nvPr/>
        </p:nvSpPr>
        <p:spPr>
          <a:xfrm>
            <a:off x="7306441" y="5532988"/>
            <a:ext cx="2068499"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defRPr sz="3600">
                <a:solidFill>
                  <a:srgbClr val="535353"/>
                </a:solidFill>
                <a:latin typeface="Gill Sans Light"/>
                <a:ea typeface="Gill Sans Light"/>
                <a:cs typeface="Gill Sans Light"/>
                <a:sym typeface="Gill Sans Light"/>
              </a:defRPr>
            </a:lvl1pPr>
          </a:lstStyle>
          <a:p>
            <a:r>
              <a:rPr sz="1898" dirty="0"/>
              <a:t>http://www.kuka.com</a:t>
            </a:r>
          </a:p>
        </p:txBody>
      </p:sp>
      <p:pic>
        <p:nvPicPr>
          <p:cNvPr id="281" name="pasted-image.tif"/>
          <p:cNvPicPr>
            <a:picLocks noChangeAspect="1"/>
          </p:cNvPicPr>
          <p:nvPr/>
        </p:nvPicPr>
        <p:blipFill>
          <a:blip r:embed="rId2"/>
          <a:srcRect l="15569" r="464"/>
          <a:stretch>
            <a:fillRect/>
          </a:stretch>
        </p:blipFill>
        <p:spPr>
          <a:xfrm>
            <a:off x="5343762" y="2327300"/>
            <a:ext cx="4104718" cy="3261569"/>
          </a:xfrm>
          <a:prstGeom prst="rect">
            <a:avLst/>
          </a:prstGeom>
          <a:ln w="12700">
            <a:miter lim="400000"/>
          </a:ln>
        </p:spPr>
      </p:pic>
    </p:spTree>
    <p:extLst>
      <p:ext uri="{BB962C8B-B14F-4D97-AF65-F5344CB8AC3E}">
        <p14:creationId xmlns:p14="http://schemas.microsoft.com/office/powerpoint/2010/main" val="48033089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prstGeom prst="rect">
            <a:avLst/>
          </a:prstGeom>
        </p:spPr>
        <p:txBody>
          <a:bodyPr/>
          <a:lstStyle/>
          <a:p>
            <a:r>
              <a:rPr dirty="0"/>
              <a:t>Robot  Taxonomy</a:t>
            </a:r>
          </a:p>
        </p:txBody>
      </p:sp>
      <p:sp>
        <p:nvSpPr>
          <p:cNvPr id="284" name="Shape 284"/>
          <p:cNvSpPr>
            <a:spLocks noGrp="1"/>
          </p:cNvSpPr>
          <p:nvPr>
            <p:ph type="body" idx="1"/>
          </p:nvPr>
        </p:nvSpPr>
        <p:spPr>
          <a:prstGeom prst="rect">
            <a:avLst/>
          </a:prstGeom>
        </p:spPr>
        <p:txBody>
          <a:bodyPr>
            <a:normAutofit/>
          </a:bodyPr>
          <a:lstStyle/>
          <a:p>
            <a:r>
              <a:rPr lang="en-US" dirty="0"/>
              <a:t>Industrial Robots</a:t>
            </a:r>
          </a:p>
          <a:p>
            <a:r>
              <a:rPr lang="en-US" b="1" dirty="0"/>
              <a:t>Service Robots</a:t>
            </a:r>
          </a:p>
          <a:p>
            <a:r>
              <a:rPr lang="en-US" dirty="0"/>
              <a:t>Field Robots</a:t>
            </a:r>
          </a:p>
          <a:p>
            <a:r>
              <a:rPr lang="en-US" dirty="0"/>
              <a:t>Humanoid </a:t>
            </a:r>
            <a:br>
              <a:rPr lang="en-US" dirty="0"/>
            </a:br>
            <a:r>
              <a:rPr lang="en-US" dirty="0"/>
              <a:t>Robots</a:t>
            </a:r>
          </a:p>
          <a:p>
            <a:r>
              <a:rPr lang="en-US" dirty="0"/>
              <a:t>Medical Robots</a:t>
            </a:r>
          </a:p>
          <a:p>
            <a:r>
              <a:rPr lang="en-US" dirty="0"/>
              <a:t>Self-Driving Cars</a:t>
            </a:r>
            <a:endParaRPr lang="en-US" b="1" dirty="0"/>
          </a:p>
          <a:p>
            <a:r>
              <a:rPr lang="en-US" dirty="0"/>
              <a:t>Aerial Vehicles</a:t>
            </a:r>
          </a:p>
          <a:p>
            <a:endParaRPr lang="en-US" dirty="0"/>
          </a:p>
        </p:txBody>
      </p:sp>
      <p:pic>
        <p:nvPicPr>
          <p:cNvPr id="286" name="pasted-image.png"/>
          <p:cNvPicPr>
            <a:picLocks noChangeAspect="1"/>
          </p:cNvPicPr>
          <p:nvPr/>
        </p:nvPicPr>
        <p:blipFill>
          <a:blip r:embed="rId2"/>
          <a:stretch>
            <a:fillRect/>
          </a:stretch>
        </p:blipFill>
        <p:spPr>
          <a:xfrm>
            <a:off x="4917283" y="2336892"/>
            <a:ext cx="4341823" cy="2693210"/>
          </a:xfrm>
          <a:prstGeom prst="rect">
            <a:avLst/>
          </a:prstGeom>
          <a:ln w="12700">
            <a:miter lim="400000"/>
          </a:ln>
        </p:spPr>
      </p:pic>
    </p:spTree>
    <p:extLst>
      <p:ext uri="{BB962C8B-B14F-4D97-AF65-F5344CB8AC3E}">
        <p14:creationId xmlns:p14="http://schemas.microsoft.com/office/powerpoint/2010/main" val="530339999"/>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rPr dirty="0"/>
              <a:t>Robot  Taxonomy</a:t>
            </a:r>
          </a:p>
        </p:txBody>
      </p:sp>
      <p:sp>
        <p:nvSpPr>
          <p:cNvPr id="291" name="Shape 291"/>
          <p:cNvSpPr>
            <a:spLocks noGrp="1"/>
          </p:cNvSpPr>
          <p:nvPr>
            <p:ph type="body" idx="1"/>
          </p:nvPr>
        </p:nvSpPr>
        <p:spPr>
          <a:prstGeom prst="rect">
            <a:avLst/>
          </a:prstGeom>
        </p:spPr>
        <p:txBody>
          <a:bodyPr/>
          <a:lstStyle/>
          <a:p>
            <a:r>
              <a:rPr lang="en-US" dirty="0"/>
              <a:t>Industrial Robots</a:t>
            </a:r>
          </a:p>
          <a:p>
            <a:r>
              <a:rPr lang="en-US" dirty="0"/>
              <a:t>Service Robots</a:t>
            </a:r>
          </a:p>
          <a:p>
            <a:r>
              <a:rPr lang="en-US" b="1" dirty="0"/>
              <a:t>Field Robots</a:t>
            </a:r>
          </a:p>
          <a:p>
            <a:r>
              <a:rPr lang="en-US" dirty="0"/>
              <a:t>Humanoid </a:t>
            </a:r>
            <a:br>
              <a:rPr lang="en-US" dirty="0"/>
            </a:br>
            <a:r>
              <a:rPr lang="en-US" dirty="0"/>
              <a:t>Robots</a:t>
            </a:r>
          </a:p>
          <a:p>
            <a:r>
              <a:rPr lang="en-US" dirty="0"/>
              <a:t>Medical Robots</a:t>
            </a:r>
          </a:p>
          <a:p>
            <a:r>
              <a:rPr lang="en-US" dirty="0"/>
              <a:t>Self-Driving Cars</a:t>
            </a:r>
            <a:endParaRPr lang="en-US" b="1" dirty="0"/>
          </a:p>
          <a:p>
            <a:r>
              <a:rPr lang="en-US" dirty="0"/>
              <a:t>Aerial Vehicles</a:t>
            </a:r>
          </a:p>
          <a:p>
            <a:endParaRPr lang="en-US" dirty="0"/>
          </a:p>
        </p:txBody>
      </p:sp>
      <p:sp>
        <p:nvSpPr>
          <p:cNvPr id="292" name="Shape 292"/>
          <p:cNvSpPr/>
          <p:nvPr/>
        </p:nvSpPr>
        <p:spPr>
          <a:xfrm>
            <a:off x="6197350" y="5623401"/>
            <a:ext cx="3213043"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defRPr sz="3600">
                <a:solidFill>
                  <a:srgbClr val="535353"/>
                </a:solidFill>
                <a:latin typeface="Gill Sans Light"/>
                <a:ea typeface="Gill Sans Light"/>
                <a:cs typeface="Gill Sans Light"/>
                <a:sym typeface="Gill Sans Light"/>
              </a:defRPr>
            </a:lvl1pPr>
          </a:lstStyle>
          <a:p>
            <a:r>
              <a:rPr sz="1898" dirty="0"/>
              <a:t>http://www.frc.ri.cmu.edu/robots/</a:t>
            </a:r>
          </a:p>
        </p:txBody>
      </p:sp>
      <p:pic>
        <p:nvPicPr>
          <p:cNvPr id="293" name="pasted-image.tif"/>
          <p:cNvPicPr>
            <a:picLocks noChangeAspect="1"/>
          </p:cNvPicPr>
          <p:nvPr/>
        </p:nvPicPr>
        <p:blipFill>
          <a:blip r:embed="rId2"/>
          <a:srcRect l="2834" r="2834"/>
          <a:stretch>
            <a:fillRect/>
          </a:stretch>
        </p:blipFill>
        <p:spPr>
          <a:xfrm>
            <a:off x="5346823" y="2362462"/>
            <a:ext cx="4007894" cy="3184633"/>
          </a:xfrm>
          <a:prstGeom prst="rect">
            <a:avLst/>
          </a:prstGeom>
          <a:ln w="12700">
            <a:miter lim="400000"/>
          </a:ln>
        </p:spPr>
      </p:pic>
    </p:spTree>
    <p:extLst>
      <p:ext uri="{BB962C8B-B14F-4D97-AF65-F5344CB8AC3E}">
        <p14:creationId xmlns:p14="http://schemas.microsoft.com/office/powerpoint/2010/main" val="136722814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rPr dirty="0"/>
              <a:t>Robot  Taxonomy</a:t>
            </a:r>
          </a:p>
        </p:txBody>
      </p:sp>
      <p:sp>
        <p:nvSpPr>
          <p:cNvPr id="296" name="Shape 296"/>
          <p:cNvSpPr>
            <a:spLocks noGrp="1"/>
          </p:cNvSpPr>
          <p:nvPr>
            <p:ph type="body" idx="1"/>
          </p:nvPr>
        </p:nvSpPr>
        <p:spPr>
          <a:prstGeom prst="rect">
            <a:avLst/>
          </a:prstGeom>
        </p:spPr>
        <p:txBody>
          <a:bodyPr>
            <a:normAutofit/>
          </a:bodyPr>
          <a:lstStyle/>
          <a:p>
            <a:r>
              <a:rPr lang="en-US" dirty="0"/>
              <a:t>Industrial Robots</a:t>
            </a:r>
          </a:p>
          <a:p>
            <a:r>
              <a:rPr lang="en-US" dirty="0"/>
              <a:t>Service Robots</a:t>
            </a:r>
          </a:p>
          <a:p>
            <a:r>
              <a:rPr lang="en-US" dirty="0"/>
              <a:t>Field Robots</a:t>
            </a:r>
          </a:p>
          <a:p>
            <a:r>
              <a:rPr lang="en-US" b="1" dirty="0"/>
              <a:t>Humanoid </a:t>
            </a:r>
            <a:br>
              <a:rPr lang="en-US" b="1" dirty="0"/>
            </a:br>
            <a:r>
              <a:rPr lang="en-US" b="1" dirty="0"/>
              <a:t>Robots</a:t>
            </a:r>
            <a:endParaRPr lang="en-US" dirty="0"/>
          </a:p>
          <a:p>
            <a:r>
              <a:rPr lang="en-US" dirty="0"/>
              <a:t>Medical Robots</a:t>
            </a:r>
            <a:endParaRPr lang="en-US" b="1" dirty="0"/>
          </a:p>
          <a:p>
            <a:r>
              <a:rPr lang="en-US" dirty="0"/>
              <a:t>Self-Driving Cars</a:t>
            </a:r>
            <a:endParaRPr lang="en-US" b="1" dirty="0"/>
          </a:p>
          <a:p>
            <a:r>
              <a:rPr lang="en-US" dirty="0"/>
              <a:t>Aerial Vehicles</a:t>
            </a:r>
          </a:p>
          <a:p>
            <a:endParaRPr lang="en-US" dirty="0"/>
          </a:p>
        </p:txBody>
      </p:sp>
      <p:pic>
        <p:nvPicPr>
          <p:cNvPr id="298" name="pasted-image.tif"/>
          <p:cNvPicPr>
            <a:picLocks noChangeAspect="1"/>
          </p:cNvPicPr>
          <p:nvPr/>
        </p:nvPicPr>
        <p:blipFill>
          <a:blip r:embed="rId2"/>
          <a:stretch>
            <a:fillRect/>
          </a:stretch>
        </p:blipFill>
        <p:spPr>
          <a:xfrm>
            <a:off x="6920590" y="4113177"/>
            <a:ext cx="3369083" cy="2516060"/>
          </a:xfrm>
          <a:prstGeom prst="rect">
            <a:avLst/>
          </a:prstGeom>
          <a:ln w="12700">
            <a:miter lim="400000"/>
          </a:ln>
        </p:spPr>
      </p:pic>
      <p:pic>
        <p:nvPicPr>
          <p:cNvPr id="299" name="pasted-image.tif"/>
          <p:cNvPicPr>
            <a:picLocks noChangeAspect="1"/>
          </p:cNvPicPr>
          <p:nvPr/>
        </p:nvPicPr>
        <p:blipFill>
          <a:blip r:embed="rId3"/>
          <a:stretch>
            <a:fillRect/>
          </a:stretch>
        </p:blipFill>
        <p:spPr>
          <a:xfrm>
            <a:off x="8047529" y="135406"/>
            <a:ext cx="2463620" cy="3695430"/>
          </a:xfrm>
          <a:prstGeom prst="rect">
            <a:avLst/>
          </a:prstGeom>
          <a:ln w="12700">
            <a:miter lim="400000"/>
          </a:ln>
        </p:spPr>
      </p:pic>
      <p:pic>
        <p:nvPicPr>
          <p:cNvPr id="297" name="pasted-image.tif"/>
          <p:cNvPicPr>
            <a:picLocks noChangeAspect="1"/>
          </p:cNvPicPr>
          <p:nvPr/>
        </p:nvPicPr>
        <p:blipFill>
          <a:blip r:embed="rId4"/>
          <a:stretch>
            <a:fillRect/>
          </a:stretch>
        </p:blipFill>
        <p:spPr>
          <a:xfrm>
            <a:off x="5559854" y="1515527"/>
            <a:ext cx="2015877" cy="3080742"/>
          </a:xfrm>
          <a:prstGeom prst="rect">
            <a:avLst/>
          </a:prstGeom>
          <a:ln w="12700">
            <a:miter lim="400000"/>
          </a:ln>
        </p:spPr>
      </p:pic>
    </p:spTree>
    <p:extLst>
      <p:ext uri="{BB962C8B-B14F-4D97-AF65-F5344CB8AC3E}">
        <p14:creationId xmlns:p14="http://schemas.microsoft.com/office/powerpoint/2010/main" val="92837650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advAuto="0"/>
      <p:bldP spid="299"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rPr dirty="0"/>
              <a:t>Robot  Taxonomy</a:t>
            </a:r>
          </a:p>
        </p:txBody>
      </p:sp>
      <p:sp>
        <p:nvSpPr>
          <p:cNvPr id="302" name="Shape 302"/>
          <p:cNvSpPr>
            <a:spLocks noGrp="1"/>
          </p:cNvSpPr>
          <p:nvPr>
            <p:ph type="body" idx="1"/>
          </p:nvPr>
        </p:nvSpPr>
        <p:spPr>
          <a:prstGeom prst="rect">
            <a:avLst/>
          </a:prstGeom>
        </p:spPr>
        <p:txBody>
          <a:bodyPr>
            <a:normAutofit/>
          </a:bodyPr>
          <a:lstStyle/>
          <a:p>
            <a:r>
              <a:rPr lang="en-US" dirty="0"/>
              <a:t>Industrial Robots</a:t>
            </a:r>
          </a:p>
          <a:p>
            <a:r>
              <a:rPr lang="en-US" dirty="0"/>
              <a:t>Service Robots</a:t>
            </a:r>
          </a:p>
          <a:p>
            <a:r>
              <a:rPr lang="en-US" dirty="0"/>
              <a:t>Field Robots</a:t>
            </a:r>
          </a:p>
          <a:p>
            <a:r>
              <a:rPr lang="en-US" dirty="0"/>
              <a:t>Humanoid </a:t>
            </a:r>
            <a:br>
              <a:rPr lang="en-US" dirty="0"/>
            </a:br>
            <a:r>
              <a:rPr lang="en-US" dirty="0"/>
              <a:t>Robots</a:t>
            </a:r>
          </a:p>
          <a:p>
            <a:r>
              <a:rPr lang="en-US" b="1" dirty="0"/>
              <a:t>Medical Robots</a:t>
            </a:r>
          </a:p>
          <a:p>
            <a:r>
              <a:rPr lang="en-US" dirty="0"/>
              <a:t>Self-Driving Cars</a:t>
            </a:r>
          </a:p>
          <a:p>
            <a:r>
              <a:rPr lang="en-US" dirty="0"/>
              <a:t>Aerial Vehicles</a:t>
            </a:r>
          </a:p>
          <a:p>
            <a:endParaRPr lang="en-US" dirty="0"/>
          </a:p>
        </p:txBody>
      </p:sp>
      <p:pic>
        <p:nvPicPr>
          <p:cNvPr id="8" name="Picture 7"/>
          <p:cNvPicPr>
            <a:picLocks noChangeAspect="1"/>
          </p:cNvPicPr>
          <p:nvPr/>
        </p:nvPicPr>
        <p:blipFill>
          <a:blip r:embed="rId2"/>
          <a:stretch>
            <a:fillRect/>
          </a:stretch>
        </p:blipFill>
        <p:spPr>
          <a:xfrm>
            <a:off x="5466564" y="2261287"/>
            <a:ext cx="4756593" cy="3163328"/>
          </a:xfrm>
          <a:prstGeom prst="rect">
            <a:avLst/>
          </a:prstGeom>
        </p:spPr>
      </p:pic>
    </p:spTree>
    <p:extLst>
      <p:ext uri="{BB962C8B-B14F-4D97-AF65-F5344CB8AC3E}">
        <p14:creationId xmlns:p14="http://schemas.microsoft.com/office/powerpoint/2010/main" val="1755156852"/>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rPr dirty="0"/>
              <a:t>Robot  Taxonomy</a:t>
            </a:r>
          </a:p>
        </p:txBody>
      </p:sp>
      <p:sp>
        <p:nvSpPr>
          <p:cNvPr id="302" name="Shape 302"/>
          <p:cNvSpPr>
            <a:spLocks noGrp="1"/>
          </p:cNvSpPr>
          <p:nvPr>
            <p:ph type="body" idx="1"/>
          </p:nvPr>
        </p:nvSpPr>
        <p:spPr>
          <a:prstGeom prst="rect">
            <a:avLst/>
          </a:prstGeom>
        </p:spPr>
        <p:txBody>
          <a:bodyPr>
            <a:normAutofit/>
          </a:bodyPr>
          <a:lstStyle/>
          <a:p>
            <a:r>
              <a:rPr lang="en-US" dirty="0"/>
              <a:t>Industrial Robots</a:t>
            </a:r>
          </a:p>
          <a:p>
            <a:r>
              <a:rPr lang="en-US" dirty="0"/>
              <a:t>Service Robots</a:t>
            </a:r>
          </a:p>
          <a:p>
            <a:r>
              <a:rPr lang="en-US" dirty="0"/>
              <a:t>Field Robots</a:t>
            </a:r>
          </a:p>
          <a:p>
            <a:r>
              <a:rPr lang="en-US" dirty="0"/>
              <a:t>Humanoid </a:t>
            </a:r>
            <a:br>
              <a:rPr lang="en-US" dirty="0"/>
            </a:br>
            <a:r>
              <a:rPr lang="en-US" dirty="0"/>
              <a:t>Robots</a:t>
            </a:r>
          </a:p>
          <a:p>
            <a:r>
              <a:rPr lang="en-US" dirty="0"/>
              <a:t>Medical Robots</a:t>
            </a:r>
          </a:p>
          <a:p>
            <a:r>
              <a:rPr lang="en-US" b="1" dirty="0"/>
              <a:t>Self-Driving Cars</a:t>
            </a:r>
          </a:p>
          <a:p>
            <a:r>
              <a:rPr lang="en-US" dirty="0"/>
              <a:t>Aerial Vehicles</a:t>
            </a:r>
          </a:p>
          <a:p>
            <a:endParaRPr lang="en-US" dirty="0"/>
          </a:p>
        </p:txBody>
      </p:sp>
      <p:pic>
        <p:nvPicPr>
          <p:cNvPr id="303" name="pasted-image.tif"/>
          <p:cNvPicPr>
            <a:picLocks noChangeAspect="1"/>
          </p:cNvPicPr>
          <p:nvPr/>
        </p:nvPicPr>
        <p:blipFill>
          <a:blip r:embed="rId2"/>
          <a:srcRect t="8867"/>
          <a:stretch>
            <a:fillRect/>
          </a:stretch>
        </p:blipFill>
        <p:spPr>
          <a:xfrm>
            <a:off x="5426636" y="3564245"/>
            <a:ext cx="2495222" cy="1430262"/>
          </a:xfrm>
          <a:prstGeom prst="rect">
            <a:avLst/>
          </a:prstGeom>
          <a:ln w="12700">
            <a:miter lim="400000"/>
          </a:ln>
        </p:spPr>
      </p:pic>
      <p:pic>
        <p:nvPicPr>
          <p:cNvPr id="304" name="pasted-image.tif"/>
          <p:cNvPicPr>
            <a:picLocks noChangeAspect="1"/>
          </p:cNvPicPr>
          <p:nvPr/>
        </p:nvPicPr>
        <p:blipFill>
          <a:blip r:embed="rId3"/>
          <a:stretch>
            <a:fillRect/>
          </a:stretch>
        </p:blipFill>
        <p:spPr>
          <a:xfrm>
            <a:off x="8084287" y="3569811"/>
            <a:ext cx="2324220" cy="1430289"/>
          </a:xfrm>
          <a:prstGeom prst="rect">
            <a:avLst/>
          </a:prstGeom>
          <a:ln w="12700">
            <a:miter lim="400000"/>
          </a:ln>
        </p:spPr>
      </p:pic>
      <p:pic>
        <p:nvPicPr>
          <p:cNvPr id="305" name="pasted-image.tif"/>
          <p:cNvPicPr>
            <a:picLocks noChangeAspect="1"/>
          </p:cNvPicPr>
          <p:nvPr/>
        </p:nvPicPr>
        <p:blipFill>
          <a:blip r:embed="rId4"/>
          <a:stretch>
            <a:fillRect/>
          </a:stretch>
        </p:blipFill>
        <p:spPr>
          <a:xfrm>
            <a:off x="5428092" y="1690689"/>
            <a:ext cx="2493766" cy="1766174"/>
          </a:xfrm>
          <a:prstGeom prst="rect">
            <a:avLst/>
          </a:prstGeom>
          <a:ln w="12700">
            <a:miter lim="400000"/>
          </a:ln>
        </p:spPr>
      </p:pic>
      <p:pic>
        <p:nvPicPr>
          <p:cNvPr id="306" name="pasted-image.tif"/>
          <p:cNvPicPr>
            <a:picLocks noChangeAspect="1"/>
          </p:cNvPicPr>
          <p:nvPr/>
        </p:nvPicPr>
        <p:blipFill>
          <a:blip r:embed="rId5"/>
          <a:stretch>
            <a:fillRect/>
          </a:stretch>
        </p:blipFill>
        <p:spPr>
          <a:xfrm>
            <a:off x="8079931" y="1690690"/>
            <a:ext cx="2328577" cy="1744185"/>
          </a:xfrm>
          <a:prstGeom prst="rect">
            <a:avLst/>
          </a:prstGeom>
          <a:ln w="12700">
            <a:miter lim="400000"/>
          </a:ln>
        </p:spPr>
      </p:pic>
    </p:spTree>
    <p:extLst>
      <p:ext uri="{BB962C8B-B14F-4D97-AF65-F5344CB8AC3E}">
        <p14:creationId xmlns:p14="http://schemas.microsoft.com/office/powerpoint/2010/main" val="1195868417"/>
      </p:ext>
    </p:extLst>
  </p:cSld>
  <p:clrMapOvr>
    <a:masterClrMapping/>
  </p:clrMapOvr>
  <p:transition spd="slow"/>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4621</TotalTime>
  <Words>850</Words>
  <Application>Microsoft Macintosh PowerPoint</Application>
  <PresentationFormat>Widescreen</PresentationFormat>
  <Paragraphs>119</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Gill Sans Light</vt:lpstr>
      <vt:lpstr>Noto Sans</vt:lpstr>
      <vt:lpstr>Office Theme</vt:lpstr>
      <vt:lpstr>PowerPoint Presentation</vt:lpstr>
      <vt:lpstr>Course Instructors</vt:lpstr>
      <vt:lpstr>Robots are useful!</vt:lpstr>
      <vt:lpstr>Robot  Taxonomy</vt:lpstr>
      <vt:lpstr>Robot  Taxonomy</vt:lpstr>
      <vt:lpstr>Robot  Taxonomy</vt:lpstr>
      <vt:lpstr>Robot  Taxonomy</vt:lpstr>
      <vt:lpstr>Robot  Taxonomy</vt:lpstr>
      <vt:lpstr>Robot  Taxonomy</vt:lpstr>
      <vt:lpstr>Robot  Taxonomy</vt:lpstr>
      <vt:lpstr>Schedule</vt:lpstr>
      <vt:lpstr>5 Modules</vt:lpstr>
      <vt:lpstr>Agents</vt:lpstr>
      <vt:lpstr>Blind Duckiebot</vt:lpstr>
      <vt:lpstr>Car + LIDAR</vt:lpstr>
      <vt:lpstr>Seeing Duckiebot</vt:lpstr>
      <vt:lpstr>Drone</vt:lpstr>
      <vt:lpstr>Syllabus</vt:lpstr>
      <vt:lpstr>Learning Objectives</vt:lpstr>
      <vt:lpstr>Prerequisites</vt:lpstr>
      <vt:lpstr>Lecture Delivery and Grading Components</vt:lpstr>
      <vt:lpstr>Academic Integrity</vt:lpstr>
      <vt:lpstr>Grading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Chernova, Sonia H</dc:creator>
  <cp:lastModifiedBy>Dellaert, Frank</cp:lastModifiedBy>
  <cp:revision>57</cp:revision>
  <dcterms:created xsi:type="dcterms:W3CDTF">2018-01-04T13:59:16Z</dcterms:created>
  <dcterms:modified xsi:type="dcterms:W3CDTF">2021-01-21T15:17:17Z</dcterms:modified>
</cp:coreProperties>
</file>